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5" r:id="rId9"/>
    <p:sldId id="268" r:id="rId10"/>
    <p:sldId id="264" r:id="rId11"/>
    <p:sldId id="263" r:id="rId12"/>
    <p:sldId id="266" r:id="rId13"/>
    <p:sldId id="269" r:id="rId14"/>
    <p:sldId id="271" r:id="rId15"/>
    <p:sldId id="270" r:id="rId16"/>
    <p:sldId id="272" r:id="rId17"/>
    <p:sldId id="276" r:id="rId18"/>
    <p:sldId id="279" r:id="rId19"/>
    <p:sldId id="280" r:id="rId20"/>
    <p:sldId id="281" r:id="rId21"/>
    <p:sldId id="282" r:id="rId22"/>
    <p:sldId id="283" r:id="rId23"/>
    <p:sldId id="289" r:id="rId24"/>
    <p:sldId id="285" r:id="rId25"/>
    <p:sldId id="286" r:id="rId26"/>
    <p:sldId id="287" r:id="rId27"/>
    <p:sldId id="290" r:id="rId28"/>
    <p:sldId id="273" r:id="rId29"/>
    <p:sldId id="274" r:id="rId30"/>
    <p:sldId id="27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76DDB-32B8-58A5-90C9-E0BEED8A9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03B77A-4DC3-280C-633F-0A88EA17C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C3A65-279E-BE33-0D51-81587962E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9AB2-1B45-4FD8-8F84-A8C1027AC61C}" type="datetimeFigureOut">
              <a:rPr lang="en-US" smtClean="0"/>
              <a:t>09-Aug-24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8A6C9-A59C-ED54-C634-A95C59592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7EE76-9690-C750-9AB7-F80C7E9D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8FECD-4697-4D33-9573-06DE3F63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09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90185-6F8F-EF0F-EA77-A81B363E5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E89658-C393-BA6B-51B1-F62A44EB7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874D6-4B18-03D8-1018-9689036E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9AB2-1B45-4FD8-8F84-A8C1027AC61C}" type="datetimeFigureOut">
              <a:rPr lang="en-US" smtClean="0"/>
              <a:t>09-Aug-24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F8BF6-A3F7-7102-BFC8-A2A9984A3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A6707-84F1-6D68-3DB4-5D92ECF1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8FECD-4697-4D33-9573-06DE3F63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55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95FC8A-E2D4-767E-F762-8B0B747B74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A3E20-10A0-1886-7822-9B747B0B7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3FB6F-87D7-1AFB-B040-8FD52403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9AB2-1B45-4FD8-8F84-A8C1027AC61C}" type="datetimeFigureOut">
              <a:rPr lang="en-US" smtClean="0"/>
              <a:t>09-Aug-24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F946F-0F60-8F4F-A674-B0C17D78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445A6-8841-901A-48B4-5F3C3700B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8FECD-4697-4D33-9573-06DE3F63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38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EF2B-6236-1B3F-14C7-E82295FBA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FEC72-1525-D718-6522-D5A10862B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2C7EB-052B-B92B-E79E-C6F536ACF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9AB2-1B45-4FD8-8F84-A8C1027AC61C}" type="datetimeFigureOut">
              <a:rPr lang="en-US" smtClean="0"/>
              <a:t>09-Aug-24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D78EA-6198-6504-482F-99FE92208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B8B5A-52D9-E7B7-902E-B889E6E44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8FECD-4697-4D33-9573-06DE3F63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57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0FCCF-2F0B-2BE9-F127-D92D2DEBD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CF925-31D5-BC88-AE67-825F25DC1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BD7FE-33C5-7781-ED02-B689C656F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9AB2-1B45-4FD8-8F84-A8C1027AC61C}" type="datetimeFigureOut">
              <a:rPr lang="en-US" smtClean="0"/>
              <a:t>09-Aug-24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61C51-6F83-E776-636F-85854062B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A138E-099C-40FE-DB3A-3C66114CB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8FECD-4697-4D33-9573-06DE3F63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45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60783-B0E6-42E8-D637-60B3886D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97FB0-61B7-19C6-59D8-017C873948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98A626-C9D0-90D5-3C9E-10F1D6E8F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83FE1-3F51-4831-7557-D4B00F072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9AB2-1B45-4FD8-8F84-A8C1027AC61C}" type="datetimeFigureOut">
              <a:rPr lang="en-US" smtClean="0"/>
              <a:t>09-Aug-24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FD680-5075-C8C9-3E10-BEA59D8DB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DFD1C-9938-DD43-28A2-693C4F0FF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8FECD-4697-4D33-9573-06DE3F63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2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6B44F-0BF1-7AD0-7427-76AB323B1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B78DA-1A5E-D198-911E-A31083C12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50F1C-6332-D3F0-DC1A-CA93BD67A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73CA44-8E20-F10C-D11A-87025F9F4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D3E198-83DE-B57E-B3F3-349B84535F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CE9F39-8E0A-4228-41E1-3C240B2A5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9AB2-1B45-4FD8-8F84-A8C1027AC61C}" type="datetimeFigureOut">
              <a:rPr lang="en-US" smtClean="0"/>
              <a:t>09-Aug-24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4140E2-288A-29D6-DEAE-0E2BB0B28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CF69F5-F4ED-5B6B-D0FD-C7B52F3F5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8FECD-4697-4D33-9573-06DE3F63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01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B1807-140E-2621-9993-A8731635D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13ABD4-4BC4-6E63-E68A-2AAD6D47B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9AB2-1B45-4FD8-8F84-A8C1027AC61C}" type="datetimeFigureOut">
              <a:rPr lang="en-US" smtClean="0"/>
              <a:t>09-Aug-24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9EB51-B3B4-AE3B-0890-59010BA9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130AC-C10E-6971-7F7E-DFDCD9180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8FECD-4697-4D33-9573-06DE3F63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56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ADDB6D-6DDB-7784-4FF9-D6918D43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9AB2-1B45-4FD8-8F84-A8C1027AC61C}" type="datetimeFigureOut">
              <a:rPr lang="en-US" smtClean="0"/>
              <a:t>09-Aug-24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94953F-DD01-8ABF-039A-2C0EE3CD4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6BFA6-FC05-B8C2-1F59-B835F4F8D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8FECD-4697-4D33-9573-06DE3F63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34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91AF2-E975-4C33-ABA4-7E45747C7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080D6-1A71-AA05-BDFC-E35624D1D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2C26B6-50C0-6521-50F9-3FB4BB0077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3B541E-A6A9-045B-5BED-8DAA2C3F1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9AB2-1B45-4FD8-8F84-A8C1027AC61C}" type="datetimeFigureOut">
              <a:rPr lang="en-US" smtClean="0"/>
              <a:t>09-Aug-24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DC17F-F1F0-C3B1-AA27-A78FAB62D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E56E0-7696-BDE4-0FB7-D7AC6999A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8FECD-4697-4D33-9573-06DE3F63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29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E02A6-498D-5B40-C8A5-A9CD28811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50F1CF-A9C6-A4FE-9950-D7F0FA72CB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39DD1-8676-51B9-7E6B-BCF2D87D7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8350CC-1407-0B78-0D68-1DF2FA800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9AB2-1B45-4FD8-8F84-A8C1027AC61C}" type="datetimeFigureOut">
              <a:rPr lang="en-US" smtClean="0"/>
              <a:t>09-Aug-24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AF896-56E9-0F6C-674F-213EDDE9A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99831-D400-DD11-B03D-FED050D6C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8FECD-4697-4D33-9573-06DE3F63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29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06AFD9-8EF4-6049-81AC-4EAFDED9E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FC856-6A49-EBE9-C32C-BB0135C19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55F8F-6B8C-BAD9-E3DA-558E42D926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D49AB2-1B45-4FD8-8F84-A8C1027AC61C}" type="datetimeFigureOut">
              <a:rPr lang="en-US" smtClean="0"/>
              <a:t>09-Aug-24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093EC-23FD-EDB9-908C-07B75FD086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A6B04-540A-D4ED-08CD-121E9302A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78FECD-4697-4D33-9573-06DE3F63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79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3.png"/><Relationship Id="rId7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1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4E722-2D0C-312E-EB57-60907DAD4C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2004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s-419" dirty="0"/>
              <a:t>Diagnóstico de falla de rodamientos con Machine </a:t>
            </a:r>
            <a:r>
              <a:rPr lang="es-419" dirty="0" err="1"/>
              <a:t>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6D453-5A68-00CA-235E-A96C8645D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009112" y="4147045"/>
            <a:ext cx="9583711" cy="3070719"/>
          </a:xfrm>
        </p:spPr>
        <p:txBody>
          <a:bodyPr>
            <a:normAutofit/>
          </a:bodyPr>
          <a:lstStyle/>
          <a:p>
            <a:r>
              <a:rPr lang="es-419" dirty="0"/>
              <a:t>Curso: Machine </a:t>
            </a:r>
            <a:r>
              <a:rPr lang="es-419" dirty="0" err="1"/>
              <a:t>Learning</a:t>
            </a:r>
            <a:endParaRPr lang="es-419" dirty="0"/>
          </a:p>
          <a:p>
            <a:r>
              <a:rPr lang="es-419" dirty="0"/>
              <a:t>Profesor: </a:t>
            </a:r>
            <a:r>
              <a:rPr lang="es-419" dirty="0" err="1"/>
              <a:t>Wester</a:t>
            </a:r>
            <a:r>
              <a:rPr lang="es-419" dirty="0"/>
              <a:t> Zela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435FFB-91B0-879F-10A8-8AF8527D32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8549" y="22202"/>
            <a:ext cx="1824018" cy="229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952C6F0-93D7-BE40-739E-8C66385F155F}"/>
              </a:ext>
            </a:extLst>
          </p:cNvPr>
          <p:cNvSpPr txBox="1">
            <a:spLocks/>
          </p:cNvSpPr>
          <p:nvPr/>
        </p:nvSpPr>
        <p:spPr>
          <a:xfrm>
            <a:off x="-629479" y="-108976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Maestr</a:t>
            </a:r>
            <a:r>
              <a:rPr lang="es-419" sz="3600" dirty="0" err="1"/>
              <a:t>ía</a:t>
            </a:r>
            <a:r>
              <a:rPr lang="es-419" sz="3600" dirty="0"/>
              <a:t> en Inteligencia Artificial</a:t>
            </a:r>
            <a:endParaRPr lang="en-US" sz="36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28A2129-4418-A642-8DDA-7E205402236E}"/>
              </a:ext>
            </a:extLst>
          </p:cNvPr>
          <p:cNvSpPr txBox="1">
            <a:spLocks/>
          </p:cNvSpPr>
          <p:nvPr/>
        </p:nvSpPr>
        <p:spPr>
          <a:xfrm>
            <a:off x="3227990" y="4002599"/>
            <a:ext cx="9583711" cy="3070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 dirty="0"/>
              <a:t> Johan Manuel </a:t>
            </a:r>
            <a:r>
              <a:rPr lang="es-419" dirty="0" err="1"/>
              <a:t>Callomamani</a:t>
            </a:r>
            <a:r>
              <a:rPr lang="es-419" dirty="0"/>
              <a:t> </a:t>
            </a:r>
            <a:r>
              <a:rPr lang="es-419" dirty="0" err="1"/>
              <a:t>Buendia</a:t>
            </a:r>
            <a:endParaRPr lang="es-419" dirty="0"/>
          </a:p>
          <a:p>
            <a:pPr>
              <a:spcAft>
                <a:spcPts val="800"/>
              </a:spcAft>
            </a:pPr>
            <a:r>
              <a:rPr lang="es-ES" dirty="0"/>
              <a:t>Paul </a:t>
            </a:r>
            <a:r>
              <a:rPr lang="es-ES" dirty="0" err="1"/>
              <a:t>Malher</a:t>
            </a:r>
            <a:r>
              <a:rPr lang="es-ES" dirty="0"/>
              <a:t> Cusi </a:t>
            </a:r>
            <a:r>
              <a:rPr lang="es-ES" dirty="0" err="1"/>
              <a:t>Huaman</a:t>
            </a:r>
            <a:endParaRPr lang="es-PE" dirty="0"/>
          </a:p>
          <a:p>
            <a:pPr>
              <a:spcAft>
                <a:spcPts val="800"/>
              </a:spcAft>
            </a:pPr>
            <a:r>
              <a:rPr lang="es-ES" dirty="0"/>
              <a:t>Adolfo Eder Ramón Prado</a:t>
            </a:r>
            <a:endParaRPr lang="es-PE" dirty="0"/>
          </a:p>
          <a:p>
            <a:pPr>
              <a:spcAft>
                <a:spcPts val="800"/>
              </a:spcAft>
            </a:pPr>
            <a:r>
              <a:rPr lang="es-ES" dirty="0"/>
              <a:t>Jairo Pinedo Taquia</a:t>
            </a:r>
            <a:endParaRPr lang="es-PE" dirty="0"/>
          </a:p>
          <a:p>
            <a:pPr>
              <a:spcAft>
                <a:spcPts val="800"/>
              </a:spcAft>
            </a:pPr>
            <a:r>
              <a:rPr lang="es-ES" dirty="0"/>
              <a:t>Cesar Augusto Vicuña </a:t>
            </a:r>
            <a:r>
              <a:rPr lang="es-ES" dirty="0" err="1"/>
              <a:t>Huaylinos</a:t>
            </a:r>
            <a:endParaRPr lang="es-P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83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CAEB-E828-03B0-4ADA-D1A03929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Descripción de los datos (variables)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21C96-2FF2-5C56-C30E-9A40EB287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26" y="1825626"/>
            <a:ext cx="9680895" cy="877420"/>
          </a:xfrm>
        </p:spPr>
        <p:txBody>
          <a:bodyPr>
            <a:normAutofit/>
          </a:bodyPr>
          <a:lstStyle/>
          <a:p>
            <a:r>
              <a:rPr lang="en-US" dirty="0"/>
              <a:t>Dataset </a:t>
            </a:r>
            <a:r>
              <a:rPr lang="es-PE" dirty="0"/>
              <a:t>características</a:t>
            </a:r>
            <a:r>
              <a:rPr lang="en-US" dirty="0"/>
              <a:t> </a:t>
            </a:r>
            <a:r>
              <a:rPr lang="en-US" dirty="0" err="1"/>
              <a:t>estadísticas</a:t>
            </a:r>
            <a:r>
              <a:rPr lang="en-US" dirty="0"/>
              <a:t> de </a:t>
            </a:r>
            <a:r>
              <a:rPr lang="en-US" dirty="0" err="1"/>
              <a:t>señales</a:t>
            </a:r>
            <a:r>
              <a:rPr lang="en-US" dirty="0"/>
              <a:t>(9 variables + 1 variables </a:t>
            </a:r>
            <a:r>
              <a:rPr lang="en-US" dirty="0" err="1"/>
              <a:t>objetivo</a:t>
            </a:r>
            <a:r>
              <a:rPr lang="en-US" dirty="0"/>
              <a:t>, 6706 </a:t>
            </a:r>
            <a:r>
              <a:rPr lang="en-US" dirty="0" err="1"/>
              <a:t>registros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B8C5C8-B6D1-B056-0476-BC5C2054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68" y="2837984"/>
            <a:ext cx="2901700" cy="8481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C32F78-89A1-8A06-0299-1A31B8CCB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68" y="4088247"/>
            <a:ext cx="2901700" cy="842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972B84-92D8-744E-2761-309F3BDB0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68" y="5330016"/>
            <a:ext cx="2901700" cy="8265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CAE852-B164-27C3-75BF-A3A10D656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140" y="2837985"/>
            <a:ext cx="3153415" cy="9143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D2D18C-17D1-5203-C276-3020A6D17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140" y="4024144"/>
            <a:ext cx="3279016" cy="9507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12FCE3-23AE-9755-07BB-3ECEAD156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141" y="5330016"/>
            <a:ext cx="3279016" cy="9443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D05F84-7DE2-90FA-26D6-D5B18C78FC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6828" y="2837984"/>
            <a:ext cx="3016832" cy="8774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029FF8-B55B-1089-1A7A-F1876A1C6C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6828" y="4024144"/>
            <a:ext cx="3252718" cy="9507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C727986-056B-765D-537C-7E3A14CA3C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6828" y="5330016"/>
            <a:ext cx="3307143" cy="94432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00F8A64-17B0-D758-6A88-DAEBB40AEB77}"/>
              </a:ext>
            </a:extLst>
          </p:cNvPr>
          <p:cNvSpPr txBox="1"/>
          <p:nvPr/>
        </p:nvSpPr>
        <p:spPr>
          <a:xfrm>
            <a:off x="1519040" y="3686118"/>
            <a:ext cx="140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dirty="0"/>
              <a:t>máximo</a:t>
            </a:r>
            <a:endParaRPr 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F56BFF-08AE-BAB7-FE25-2065E5893F52}"/>
              </a:ext>
            </a:extLst>
          </p:cNvPr>
          <p:cNvSpPr txBox="1"/>
          <p:nvPr/>
        </p:nvSpPr>
        <p:spPr>
          <a:xfrm>
            <a:off x="1519040" y="4974876"/>
            <a:ext cx="140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dirty="0"/>
              <a:t>mínimo</a:t>
            </a:r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233659-58F8-601A-0E20-84C1ED875160}"/>
              </a:ext>
            </a:extLst>
          </p:cNvPr>
          <p:cNvSpPr txBox="1"/>
          <p:nvPr/>
        </p:nvSpPr>
        <p:spPr>
          <a:xfrm>
            <a:off x="1519040" y="6217404"/>
            <a:ext cx="140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dirty="0"/>
              <a:t>media</a:t>
            </a: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BAEEAB-7AAB-FB5E-5AA6-66F2027A88C8}"/>
              </a:ext>
            </a:extLst>
          </p:cNvPr>
          <p:cNvSpPr txBox="1"/>
          <p:nvPr/>
        </p:nvSpPr>
        <p:spPr>
          <a:xfrm>
            <a:off x="5034936" y="3740723"/>
            <a:ext cx="2216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dirty="0"/>
              <a:t>Desviación estándar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E11711-0F79-4B9D-C207-21025F4B073E}"/>
              </a:ext>
            </a:extLst>
          </p:cNvPr>
          <p:cNvSpPr txBox="1"/>
          <p:nvPr/>
        </p:nvSpPr>
        <p:spPr>
          <a:xfrm>
            <a:off x="5034936" y="4974876"/>
            <a:ext cx="2216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dirty="0"/>
              <a:t>Media cuadrática</a:t>
            </a:r>
            <a:endParaRPr lang="en-US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12222F-3267-C9BC-6BBB-9F060399B9E8}"/>
              </a:ext>
            </a:extLst>
          </p:cNvPr>
          <p:cNvSpPr txBox="1"/>
          <p:nvPr/>
        </p:nvSpPr>
        <p:spPr>
          <a:xfrm>
            <a:off x="5034936" y="6274340"/>
            <a:ext cx="2216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dirty="0" err="1"/>
              <a:t>skewness</a:t>
            </a:r>
            <a:endParaRPr lang="en-US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FB1D35-159D-4ACB-49F6-10CABF934FA3}"/>
              </a:ext>
            </a:extLst>
          </p:cNvPr>
          <p:cNvSpPr txBox="1"/>
          <p:nvPr/>
        </p:nvSpPr>
        <p:spPr>
          <a:xfrm>
            <a:off x="9204747" y="3677977"/>
            <a:ext cx="2216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dirty="0" err="1"/>
              <a:t>kurtosis</a:t>
            </a:r>
            <a:endParaRPr 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BFE935-AB76-EF24-5C38-E064B035E1CA}"/>
              </a:ext>
            </a:extLst>
          </p:cNvPr>
          <p:cNvSpPr txBox="1"/>
          <p:nvPr/>
        </p:nvSpPr>
        <p:spPr>
          <a:xfrm>
            <a:off x="9204746" y="4974876"/>
            <a:ext cx="2216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dirty="0"/>
              <a:t>Factor de cresta</a:t>
            </a:r>
            <a:endParaRPr lang="en-US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39C30E-7794-EF6F-21A1-ADCE964F877D}"/>
              </a:ext>
            </a:extLst>
          </p:cNvPr>
          <p:cNvSpPr txBox="1"/>
          <p:nvPr/>
        </p:nvSpPr>
        <p:spPr>
          <a:xfrm>
            <a:off x="9204746" y="6323598"/>
            <a:ext cx="2216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dirty="0"/>
              <a:t>Factor de forma</a:t>
            </a:r>
            <a:endParaRPr lang="en-US" sz="1600" dirty="0"/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D4526514-5587-A04A-E792-397DC9F222C2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827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712FB-A0D6-AFF8-54A7-ACE4F5AB4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Preparación de la información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FC2B3-F07A-16A3-A152-5C820C999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/>
              <a:t>Se realizo a través de Python.</a:t>
            </a:r>
          </a:p>
          <a:p>
            <a:endParaRPr lang="en-US" dirty="0"/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440B2EBD-D5CE-580D-2A08-327936A4C89D}"/>
              </a:ext>
            </a:extLst>
          </p:cNvPr>
          <p:cNvSpPr/>
          <p:nvPr/>
        </p:nvSpPr>
        <p:spPr>
          <a:xfrm>
            <a:off x="775987" y="2793534"/>
            <a:ext cx="1421934" cy="3238150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Data vibración en el tiempo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0931635-332B-7D0B-C3EF-5F3802B46020}"/>
              </a:ext>
            </a:extLst>
          </p:cNvPr>
          <p:cNvSpPr/>
          <p:nvPr/>
        </p:nvSpPr>
        <p:spPr>
          <a:xfrm>
            <a:off x="5426982" y="5236828"/>
            <a:ext cx="801149" cy="5872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2AE661C-4438-7811-8DB1-7C26572DE7C0}"/>
              </a:ext>
            </a:extLst>
          </p:cNvPr>
          <p:cNvSpPr/>
          <p:nvPr/>
        </p:nvSpPr>
        <p:spPr>
          <a:xfrm>
            <a:off x="2340189" y="3091343"/>
            <a:ext cx="801149" cy="5872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041451D-24CE-3010-4F41-E0C31739FC77}"/>
              </a:ext>
            </a:extLst>
          </p:cNvPr>
          <p:cNvSpPr/>
          <p:nvPr/>
        </p:nvSpPr>
        <p:spPr>
          <a:xfrm rot="5400000">
            <a:off x="3866296" y="3976382"/>
            <a:ext cx="801149" cy="5872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DEE78BB-E94F-DB45-7CEB-38FD43AF0A02}"/>
              </a:ext>
            </a:extLst>
          </p:cNvPr>
          <p:cNvSpPr/>
          <p:nvPr/>
        </p:nvSpPr>
        <p:spPr>
          <a:xfrm>
            <a:off x="3337789" y="4748170"/>
            <a:ext cx="1858161" cy="1564547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Se analiza y determina en qué fecha comienza la falla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7928C7-B6D4-67F0-39A1-31E8B9D663F6}"/>
              </a:ext>
            </a:extLst>
          </p:cNvPr>
          <p:cNvSpPr/>
          <p:nvPr/>
        </p:nvSpPr>
        <p:spPr>
          <a:xfrm>
            <a:off x="3287801" y="2978091"/>
            <a:ext cx="1858161" cy="81373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Transformación a dominio de frecuencias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4F3DC61-07C0-B584-579F-94583CA88C6C}"/>
              </a:ext>
            </a:extLst>
          </p:cNvPr>
          <p:cNvSpPr/>
          <p:nvPr/>
        </p:nvSpPr>
        <p:spPr>
          <a:xfrm>
            <a:off x="6459163" y="4906570"/>
            <a:ext cx="1858161" cy="124774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Agregamos variable objetivo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11D1D4-311E-D8AA-7AFF-2CB174493581}"/>
              </a:ext>
            </a:extLst>
          </p:cNvPr>
          <p:cNvSpPr/>
          <p:nvPr/>
        </p:nvSpPr>
        <p:spPr>
          <a:xfrm>
            <a:off x="6459163" y="2898396"/>
            <a:ext cx="1858161" cy="111043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Transformación a características de señales</a:t>
            </a:r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B0673B1-0346-7663-C24A-F05AA66DD3FA}"/>
              </a:ext>
            </a:extLst>
          </p:cNvPr>
          <p:cNvSpPr/>
          <p:nvPr/>
        </p:nvSpPr>
        <p:spPr>
          <a:xfrm rot="16200000">
            <a:off x="6864325" y="4144911"/>
            <a:ext cx="801149" cy="5872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994DA27-C800-4046-AD30-044FD2ED393E}"/>
              </a:ext>
            </a:extLst>
          </p:cNvPr>
          <p:cNvSpPr/>
          <p:nvPr/>
        </p:nvSpPr>
        <p:spPr>
          <a:xfrm>
            <a:off x="8774889" y="2793534"/>
            <a:ext cx="994096" cy="7801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935F69D-EF48-8941-1D41-076913E207FA}"/>
              </a:ext>
            </a:extLst>
          </p:cNvPr>
          <p:cNvSpPr/>
          <p:nvPr/>
        </p:nvSpPr>
        <p:spPr>
          <a:xfrm>
            <a:off x="8786419" y="3890396"/>
            <a:ext cx="994096" cy="7801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D612F61-B008-7BF2-B54C-35F5462C12E5}"/>
              </a:ext>
            </a:extLst>
          </p:cNvPr>
          <p:cNvSpPr/>
          <p:nvPr/>
        </p:nvSpPr>
        <p:spPr>
          <a:xfrm>
            <a:off x="8786419" y="5033046"/>
            <a:ext cx="994096" cy="7801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Diagonal Corners Rounded 17">
            <a:extLst>
              <a:ext uri="{FF2B5EF4-FFF2-40B4-BE49-F238E27FC236}">
                <a16:creationId xmlns:a16="http://schemas.microsoft.com/office/drawing/2014/main" id="{D3F6A40A-F7AD-6E34-8981-4E0A89D88D82}"/>
              </a:ext>
            </a:extLst>
          </p:cNvPr>
          <p:cNvSpPr/>
          <p:nvPr/>
        </p:nvSpPr>
        <p:spPr>
          <a:xfrm>
            <a:off x="9892206" y="2547457"/>
            <a:ext cx="1650716" cy="881543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Data vibración en el tiempo</a:t>
            </a:r>
            <a:endParaRPr lang="en-US" dirty="0"/>
          </a:p>
        </p:txBody>
      </p:sp>
      <p:sp>
        <p:nvSpPr>
          <p:cNvPr id="19" name="Rectangle: Diagonal Corners Rounded 18">
            <a:extLst>
              <a:ext uri="{FF2B5EF4-FFF2-40B4-BE49-F238E27FC236}">
                <a16:creationId xmlns:a16="http://schemas.microsoft.com/office/drawing/2014/main" id="{9FE51B2C-164D-2243-2F97-F52778C3F99B}"/>
              </a:ext>
            </a:extLst>
          </p:cNvPr>
          <p:cNvSpPr/>
          <p:nvPr/>
        </p:nvSpPr>
        <p:spPr>
          <a:xfrm>
            <a:off x="9892206" y="3829225"/>
            <a:ext cx="1650716" cy="881543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Data vibración en la frecuencia</a:t>
            </a:r>
            <a:endParaRPr lang="en-US" dirty="0"/>
          </a:p>
        </p:txBody>
      </p:sp>
      <p:sp>
        <p:nvSpPr>
          <p:cNvPr id="20" name="Rectangle: Diagonal Corners Rounded 19">
            <a:extLst>
              <a:ext uri="{FF2B5EF4-FFF2-40B4-BE49-F238E27FC236}">
                <a16:creationId xmlns:a16="http://schemas.microsoft.com/office/drawing/2014/main" id="{78BADC97-6A9C-C5DE-2AC1-2F815FF95FAB}"/>
              </a:ext>
            </a:extLst>
          </p:cNvPr>
          <p:cNvSpPr/>
          <p:nvPr/>
        </p:nvSpPr>
        <p:spPr>
          <a:xfrm>
            <a:off x="9892206" y="4970887"/>
            <a:ext cx="1650716" cy="881543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Data vibración característica</a:t>
            </a:r>
            <a:endParaRPr lang="en-US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21E5E665-C82F-7B71-F2A0-CA333901ED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658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63F-9164-4CB4-D673-4B108CE5E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Modelos utilizados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6EB47-AFAB-0714-FF6D-2D7D5C2D2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Algoritmos</a:t>
            </a:r>
            <a:r>
              <a:rPr lang="en-US" dirty="0"/>
              <a:t> de machine learning:</a:t>
            </a:r>
          </a:p>
          <a:p>
            <a:pPr marL="0" indent="0">
              <a:buNone/>
            </a:pPr>
            <a:r>
              <a:rPr lang="en-US" dirty="0"/>
              <a:t>Para </a:t>
            </a:r>
            <a:r>
              <a:rPr lang="en-US" dirty="0" err="1"/>
              <a:t>los</a:t>
            </a:r>
            <a:r>
              <a:rPr lang="en-US" dirty="0"/>
              <a:t> 3 datasets </a:t>
            </a:r>
            <a:r>
              <a:rPr lang="en-US" b="1" u="sng" dirty="0" err="1"/>
              <a:t>utilizamos</a:t>
            </a:r>
            <a:r>
              <a:rPr lang="en-US" b="1" u="sng" dirty="0"/>
              <a:t> </a:t>
            </a:r>
            <a:r>
              <a:rPr lang="en-US" b="1" u="sng" dirty="0" err="1"/>
              <a:t>los</a:t>
            </a:r>
            <a:r>
              <a:rPr lang="en-US" b="1" u="sng" dirty="0"/>
              <a:t> </a:t>
            </a:r>
            <a:r>
              <a:rPr lang="en-US" b="1" u="sng" dirty="0" err="1"/>
              <a:t>siguientes</a:t>
            </a:r>
            <a:r>
              <a:rPr lang="en-US" b="1" u="sng" dirty="0"/>
              <a:t> </a:t>
            </a:r>
            <a:r>
              <a:rPr lang="en-US" b="1" u="sng" dirty="0" err="1"/>
              <a:t>modelos</a:t>
            </a:r>
            <a:r>
              <a:rPr lang="en-US" b="1" u="sng" dirty="0"/>
              <a:t> de machine learning </a:t>
            </a:r>
            <a:r>
              <a:rPr lang="en-US" b="1" u="sng" dirty="0" err="1"/>
              <a:t>supervisados</a:t>
            </a:r>
            <a:r>
              <a:rPr lang="en-US" b="1" u="sng" dirty="0"/>
              <a:t>, decision tree, logistic regression, random forest, extreme gradient boosting (</a:t>
            </a:r>
            <a:r>
              <a:rPr lang="en-US" b="1" u="sng" dirty="0" err="1"/>
              <a:t>XGBoost</a:t>
            </a:r>
            <a:r>
              <a:rPr lang="en-US" b="1" u="sng" dirty="0"/>
              <a:t>).</a:t>
            </a:r>
          </a:p>
          <a:p>
            <a:pPr marL="0" indent="0">
              <a:buNone/>
            </a:pPr>
            <a:r>
              <a:rPr lang="en-US" b="1" u="sng" dirty="0"/>
              <a:t>No </a:t>
            </a:r>
            <a:r>
              <a:rPr lang="en-US" b="1" u="sng" dirty="0" err="1"/>
              <a:t>aplicamos</a:t>
            </a:r>
            <a:r>
              <a:rPr lang="en-US" b="1" u="sng" dirty="0"/>
              <a:t> </a:t>
            </a:r>
            <a:r>
              <a:rPr lang="en-US" b="1" u="sng" dirty="0" err="1"/>
              <a:t>escalamiento</a:t>
            </a:r>
            <a:r>
              <a:rPr lang="en-US" dirty="0"/>
              <a:t>, para las dataset del </a:t>
            </a:r>
            <a:r>
              <a:rPr lang="en-US" dirty="0" err="1"/>
              <a:t>dominio</a:t>
            </a:r>
            <a:r>
              <a:rPr lang="en-US" dirty="0"/>
              <a:t> del </a:t>
            </a:r>
            <a:r>
              <a:rPr lang="en-US" dirty="0" err="1"/>
              <a:t>tiempo</a:t>
            </a:r>
            <a:r>
              <a:rPr lang="en-US" dirty="0"/>
              <a:t> y </a:t>
            </a:r>
            <a:r>
              <a:rPr lang="en-US" dirty="0" err="1"/>
              <a:t>frecuencia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dataset de </a:t>
            </a:r>
            <a:r>
              <a:rPr lang="en-US" dirty="0" err="1"/>
              <a:t>caracteristicas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Dividimos</a:t>
            </a:r>
            <a:r>
              <a:rPr lang="en-US" dirty="0"/>
              <a:t> la data de </a:t>
            </a:r>
            <a:r>
              <a:rPr lang="en-US" b="1" u="sng" dirty="0" err="1"/>
              <a:t>entrenamiento</a:t>
            </a:r>
            <a:r>
              <a:rPr lang="en-US" b="1" u="sng" dirty="0"/>
              <a:t> y de </a:t>
            </a:r>
            <a:r>
              <a:rPr lang="en-US" b="1" u="sng" dirty="0" err="1"/>
              <a:t>prueba</a:t>
            </a:r>
            <a:r>
              <a:rPr lang="en-US" b="1" u="sng" dirty="0"/>
              <a:t> </a:t>
            </a:r>
            <a:r>
              <a:rPr lang="en-US" b="1" u="sng" dirty="0" err="1"/>
              <a:t>en</a:t>
            </a:r>
            <a:r>
              <a:rPr lang="en-US" b="1" u="sng" dirty="0"/>
              <a:t> 80% y 20% </a:t>
            </a:r>
            <a:r>
              <a:rPr lang="en-US" b="1" u="sng" dirty="0" err="1"/>
              <a:t>respectivamente</a:t>
            </a:r>
            <a:r>
              <a:rPr lang="en-US" b="1" u="sng" dirty="0"/>
              <a:t>.</a:t>
            </a:r>
          </a:p>
          <a:p>
            <a:pPr marL="0" indent="0">
              <a:buNone/>
            </a:pPr>
            <a:r>
              <a:rPr lang="en-US" dirty="0" err="1"/>
              <a:t>Hacemos</a:t>
            </a:r>
            <a:r>
              <a:rPr lang="en-US" b="1" u="sng" dirty="0"/>
              <a:t> </a:t>
            </a:r>
            <a:r>
              <a:rPr lang="en-US" b="1" u="sng" dirty="0" err="1"/>
              <a:t>uso</a:t>
            </a:r>
            <a:r>
              <a:rPr lang="en-US" b="1" u="sng" dirty="0"/>
              <a:t> de la </a:t>
            </a:r>
            <a:r>
              <a:rPr lang="en-US" b="1" u="sng" dirty="0" err="1"/>
              <a:t>matriz</a:t>
            </a:r>
            <a:r>
              <a:rPr lang="en-US" b="1" u="sng" dirty="0"/>
              <a:t> de confusion </a:t>
            </a:r>
            <a:r>
              <a:rPr lang="en-US" dirty="0"/>
              <a:t>para </a:t>
            </a:r>
            <a:r>
              <a:rPr lang="en-US" dirty="0" err="1"/>
              <a:t>analizar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resultado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270A329-8DEA-59C9-4CAB-6CFAFB286E1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93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5477D-015F-4558-E46C-9850A6470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Resultados y comparaciones finales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56CC2-0F69-552C-626B-A655D20FE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595" y="1411967"/>
            <a:ext cx="3320142" cy="4784181"/>
          </a:xfrm>
        </p:spPr>
        <p:txBody>
          <a:bodyPr/>
          <a:lstStyle/>
          <a:p>
            <a:r>
              <a:rPr lang="es-419" dirty="0" err="1"/>
              <a:t>Decision</a:t>
            </a:r>
            <a:r>
              <a:rPr lang="es-419" dirty="0"/>
              <a:t> </a:t>
            </a:r>
            <a:r>
              <a:rPr lang="es-419" dirty="0" err="1"/>
              <a:t>tree</a:t>
            </a:r>
            <a:r>
              <a:rPr lang="es-419" dirty="0"/>
              <a:t>:</a:t>
            </a:r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frecuencia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de </a:t>
            </a:r>
            <a:r>
              <a:rPr lang="en-US" dirty="0" err="1"/>
              <a:t>caracteristicas</a:t>
            </a:r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BC9D30F-62BA-2D66-B559-D9CAC8E69E5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ACFA27-3CA5-2664-6400-7A782960F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763" y="1382917"/>
            <a:ext cx="4513804" cy="17318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ED980F-1905-B7E2-5059-A63A94B50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229" y="4750502"/>
            <a:ext cx="4513804" cy="17318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30BDB4-9254-F82D-B8EB-4FEA7DCE5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3998" y="3025924"/>
            <a:ext cx="4669035" cy="17913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8732DE-916D-8C86-BDB4-195162384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4355" y="3101038"/>
            <a:ext cx="2961790" cy="16012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2ADB34-ED37-08A5-71AF-0FEA302518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0392" y="4720490"/>
            <a:ext cx="2941221" cy="16012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AEA150-2E5D-CA9E-53AB-2C17C6CD88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6363" y="1387573"/>
            <a:ext cx="3027158" cy="16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89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0733F-45C8-C89A-A267-A9B58A78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Resultados y comparaciones finales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CD39A-9790-25EE-14BA-4A711A167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60971" cy="4351338"/>
          </a:xfrm>
        </p:spPr>
        <p:txBody>
          <a:bodyPr>
            <a:normAutofit/>
          </a:bodyPr>
          <a:lstStyle/>
          <a:p>
            <a:r>
              <a:rPr lang="es-419" dirty="0" err="1"/>
              <a:t>Logistic</a:t>
            </a:r>
            <a:r>
              <a:rPr lang="es-419" dirty="0"/>
              <a:t> </a:t>
            </a:r>
            <a:r>
              <a:rPr lang="es-419" dirty="0" err="1"/>
              <a:t>regression</a:t>
            </a:r>
            <a:r>
              <a:rPr lang="es-419" dirty="0"/>
              <a:t>:</a:t>
            </a:r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frecuencia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de </a:t>
            </a:r>
            <a:r>
              <a:rPr lang="en-US" dirty="0" err="1"/>
              <a:t>caracteristicas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B97AB21-A9B4-D2D4-7D5A-35F38773143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26A4F8-EB4D-E46D-DCA3-CA49FA2F0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409" y="1825625"/>
            <a:ext cx="3910158" cy="15002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F41F3F-A7D9-FD85-7522-EA1387271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649" y="1867761"/>
            <a:ext cx="3060282" cy="14159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04D332-51A2-5CEF-2045-99F6F59A5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409" y="4851206"/>
            <a:ext cx="3910158" cy="15002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406ACC-0DDA-2821-A440-698E9A77C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487" y="4851206"/>
            <a:ext cx="3342444" cy="156852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801D53-B5B9-B7A7-E88C-33F42ABA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0025" y="3428132"/>
            <a:ext cx="3454925" cy="13255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0490CE8-A3BF-E6F6-E336-F3A8F8D11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5649" y="3231763"/>
            <a:ext cx="2956039" cy="161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31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8D519-3EE7-561D-FB2A-A4F30AF3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Resultados y comparaciones finales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2FCB3-786E-892E-DE70-A79C7EC91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02435" cy="4351338"/>
          </a:xfrm>
        </p:spPr>
        <p:txBody>
          <a:bodyPr/>
          <a:lstStyle/>
          <a:p>
            <a:r>
              <a:rPr lang="es-419" dirty="0" err="1"/>
              <a:t>Random</a:t>
            </a:r>
            <a:r>
              <a:rPr lang="es-419" dirty="0"/>
              <a:t> </a:t>
            </a:r>
            <a:r>
              <a:rPr lang="es-419" dirty="0" err="1"/>
              <a:t>forest</a:t>
            </a:r>
            <a:r>
              <a:rPr lang="es-419" dirty="0"/>
              <a:t>:</a:t>
            </a:r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frecuencia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de </a:t>
            </a:r>
            <a:r>
              <a:rPr lang="en-US" dirty="0" err="1"/>
              <a:t>caracteristicas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9C555AB-0DA8-5F1C-A891-13E9AD12D0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D581F9-2201-0E05-FFC2-E920B84D9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629" y="3495201"/>
            <a:ext cx="3532938" cy="13554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EFB17A-FBCA-8C74-CA86-DEAF46D59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450" y="3389985"/>
            <a:ext cx="2727341" cy="14607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9765FB-9C70-0D72-B408-6D4D4BF97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343" y="5040969"/>
            <a:ext cx="3784224" cy="14519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61B170-6B30-6B07-487C-9478B25665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1597" y="4971942"/>
            <a:ext cx="2782194" cy="15209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E68250E-E3B9-E193-48AC-CA4241456F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5278" y="1929396"/>
            <a:ext cx="3532939" cy="13554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30F75FA-2476-5914-B52E-166F7A12B3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6148" y="1757495"/>
            <a:ext cx="2782195" cy="147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84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E1293-D291-BB08-DD23-4BBFF96C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Resultados y comparaciones finales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0CA74-EE24-F5E9-5C5F-B08364C19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3313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Extreme gradient boosting (</a:t>
            </a:r>
            <a:r>
              <a:rPr lang="en-US" dirty="0" err="1"/>
              <a:t>XGBoost</a:t>
            </a:r>
            <a:r>
              <a:rPr lang="en-US" dirty="0"/>
              <a:t>)</a:t>
            </a:r>
            <a:r>
              <a:rPr lang="es-419" dirty="0"/>
              <a:t>:</a:t>
            </a:r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frecuencia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de </a:t>
            </a:r>
            <a:r>
              <a:rPr lang="en-US" dirty="0" err="1"/>
              <a:t>caracteristicas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0EBEBC5-AD2C-4F8D-4494-333B307BFF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118AC9-F7D5-EF04-1BC0-8189AAA98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731" y="4788570"/>
            <a:ext cx="4522836" cy="1735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D3E66C-CED9-F46E-793B-F787AFBB7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286" y="4788570"/>
            <a:ext cx="2697202" cy="14721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A2DBFA-78D0-108B-2D04-601B542A2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236" y="3006616"/>
            <a:ext cx="4470331" cy="17151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A526A7-00B4-C101-3CE7-A25F8665B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0956" y="3006616"/>
            <a:ext cx="2970087" cy="15756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1B4B52B-412A-2623-0EA2-E6C1CCF65A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7161" y="1396950"/>
            <a:ext cx="4195406" cy="16096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32BF9D0-02DE-AB8F-EA15-1CB6601C00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0956" y="1364180"/>
            <a:ext cx="2973191" cy="15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08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6881B-666E-6F12-BFE4-14DC08F7A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</a:t>
            </a:r>
            <a:endParaRPr lang="es-P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783DAD-3B5E-26CE-88F2-963070D72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6405" y="2251191"/>
            <a:ext cx="1905266" cy="22577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F7BC93-A781-42E0-E458-798999677D9B}"/>
              </a:ext>
            </a:extLst>
          </p:cNvPr>
          <p:cNvSpPr txBox="1"/>
          <p:nvPr/>
        </p:nvSpPr>
        <p:spPr>
          <a:xfrm>
            <a:off x="6156495" y="3203890"/>
            <a:ext cx="425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Generar</a:t>
            </a:r>
            <a:r>
              <a:rPr lang="en-US" dirty="0"/>
              <a:t> un pie de la data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falla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691832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5477D-015F-4558-E46C-9850A6470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Resultados y comparaciones finales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56CC2-0F69-552C-626B-A655D20FE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595" y="1411967"/>
            <a:ext cx="3320142" cy="4784181"/>
          </a:xfrm>
        </p:spPr>
        <p:txBody>
          <a:bodyPr/>
          <a:lstStyle/>
          <a:p>
            <a:r>
              <a:rPr lang="es-419" dirty="0" err="1"/>
              <a:t>Decision</a:t>
            </a:r>
            <a:r>
              <a:rPr lang="es-419" dirty="0"/>
              <a:t> </a:t>
            </a:r>
            <a:r>
              <a:rPr lang="es-419" dirty="0" err="1"/>
              <a:t>tree</a:t>
            </a:r>
            <a:r>
              <a:rPr lang="es-419" dirty="0"/>
              <a:t>:</a:t>
            </a:r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frecuencia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de </a:t>
            </a:r>
            <a:r>
              <a:rPr lang="en-US" dirty="0" err="1"/>
              <a:t>caracteristicas</a:t>
            </a:r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BC9D30F-62BA-2D66-B559-D9CAC8E69E5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BB895D-E712-A975-92DB-0D5498CB8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128" y="2871354"/>
            <a:ext cx="4286994" cy="16448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29EFB1-74EB-B2AD-0746-AE29CF25C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999" y="2809571"/>
            <a:ext cx="2868817" cy="15663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B51813-04EF-8F02-9BEA-B4CB0E3CE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129" y="4734944"/>
            <a:ext cx="3996193" cy="15332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7CD724-0DC5-5BBA-629E-9F24E044C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8900" y="4516160"/>
            <a:ext cx="3363228" cy="18507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B5B44E-1285-EBFF-EACD-496112732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9439" y="1190625"/>
            <a:ext cx="4380623" cy="16807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C86C443-1B9E-FE8B-6521-074B1C50FB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6853" y="1272788"/>
            <a:ext cx="2992586" cy="161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77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0733F-45C8-C89A-A267-A9B58A78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Resultados y comparaciones finales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CD39A-9790-25EE-14BA-4A711A167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60971" cy="4351338"/>
          </a:xfrm>
        </p:spPr>
        <p:txBody>
          <a:bodyPr>
            <a:normAutofit/>
          </a:bodyPr>
          <a:lstStyle/>
          <a:p>
            <a:r>
              <a:rPr lang="es-419" dirty="0" err="1"/>
              <a:t>Logistic</a:t>
            </a:r>
            <a:r>
              <a:rPr lang="es-419" dirty="0"/>
              <a:t> </a:t>
            </a:r>
            <a:r>
              <a:rPr lang="es-419" dirty="0" err="1"/>
              <a:t>regression</a:t>
            </a:r>
            <a:r>
              <a:rPr lang="es-419" dirty="0"/>
              <a:t>:</a:t>
            </a:r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frecuencia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de </a:t>
            </a:r>
            <a:r>
              <a:rPr lang="en-US" dirty="0" err="1"/>
              <a:t>caracteristicas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B97AB21-A9B4-D2D4-7D5A-35F38773143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AA29C6-301D-E5EA-4D84-8FC42CC7E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091" y="1757495"/>
            <a:ext cx="4310402" cy="16537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E15E9B-059E-F4C7-F726-C5449978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353" y="1690688"/>
            <a:ext cx="3040467" cy="16537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6D9E01-056D-06AD-72D0-6687379D4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7787" y="5222996"/>
            <a:ext cx="3309791" cy="12698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59A720-DA14-5BEC-C99F-FAF703A5C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471" y="5129247"/>
            <a:ext cx="2650229" cy="14573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BDDAEB-9A1D-FAD5-167A-BD6F75F7C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1598" y="3396497"/>
            <a:ext cx="4310402" cy="16537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D61E65C-82A4-9A86-8493-CB92EE4845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4783" y="3367535"/>
            <a:ext cx="2960561" cy="159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99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36A2D-C4E6-CDB2-4781-DDC96B22F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CCD82-E086-AEC8-8B00-00EF097C4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419" dirty="0"/>
              <a:t>Resumen</a:t>
            </a:r>
          </a:p>
          <a:p>
            <a:pPr marL="514350" indent="-514350">
              <a:buFont typeface="+mj-lt"/>
              <a:buAutoNum type="arabicPeriod"/>
            </a:pPr>
            <a:r>
              <a:rPr lang="es-419" dirty="0"/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419" dirty="0"/>
              <a:t>Problemática</a:t>
            </a:r>
          </a:p>
          <a:p>
            <a:pPr marL="514350" indent="-514350">
              <a:buFont typeface="+mj-lt"/>
              <a:buAutoNum type="arabicPeriod"/>
            </a:pPr>
            <a:r>
              <a:rPr lang="es-419" dirty="0"/>
              <a:t>Descripción de los datos(variables)</a:t>
            </a:r>
          </a:p>
          <a:p>
            <a:pPr marL="514350" indent="-514350">
              <a:buFont typeface="+mj-lt"/>
              <a:buAutoNum type="arabicPeriod"/>
            </a:pPr>
            <a:r>
              <a:rPr lang="es-419" dirty="0"/>
              <a:t>Descripción de los datos(Objetivo)</a:t>
            </a:r>
          </a:p>
          <a:p>
            <a:pPr marL="514350" indent="-514350">
              <a:buFont typeface="+mj-lt"/>
              <a:buAutoNum type="arabicPeriod"/>
            </a:pPr>
            <a:r>
              <a:rPr lang="es-419" dirty="0"/>
              <a:t>Preparación de la información</a:t>
            </a:r>
          </a:p>
          <a:p>
            <a:pPr marL="514350" indent="-514350">
              <a:buFont typeface="+mj-lt"/>
              <a:buAutoNum type="arabicPeriod"/>
            </a:pPr>
            <a:r>
              <a:rPr lang="es-419" dirty="0"/>
              <a:t>Modelos Utilizados</a:t>
            </a:r>
          </a:p>
          <a:p>
            <a:pPr marL="514350" indent="-514350">
              <a:buFont typeface="+mj-lt"/>
              <a:buAutoNum type="arabicPeriod"/>
            </a:pPr>
            <a:r>
              <a:rPr lang="es-419" dirty="0"/>
              <a:t>Resultados y comparaciones finales</a:t>
            </a:r>
          </a:p>
          <a:p>
            <a:pPr marL="514350" indent="-514350">
              <a:buFont typeface="+mj-lt"/>
              <a:buAutoNum type="arabicPeriod"/>
            </a:pPr>
            <a:r>
              <a:rPr lang="es-419" dirty="0"/>
              <a:t>Recomendaciones</a:t>
            </a:r>
          </a:p>
          <a:p>
            <a:pPr marL="514350" indent="-514350">
              <a:buFont typeface="+mj-lt"/>
              <a:buAutoNum type="arabicPeriod"/>
            </a:pPr>
            <a:r>
              <a:rPr lang="es-419" dirty="0"/>
              <a:t>Conclusiones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0411E9-E761-1A71-1F26-B56E602DE7C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8549" y="22202"/>
            <a:ext cx="1824018" cy="229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185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8D519-3EE7-561D-FB2A-A4F30AF3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Resultados y comparaciones finales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2FCB3-786E-892E-DE70-A79C7EC91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02435" cy="4351338"/>
          </a:xfrm>
        </p:spPr>
        <p:txBody>
          <a:bodyPr/>
          <a:lstStyle/>
          <a:p>
            <a:r>
              <a:rPr lang="es-419" dirty="0" err="1"/>
              <a:t>Random</a:t>
            </a:r>
            <a:r>
              <a:rPr lang="es-419" dirty="0"/>
              <a:t> </a:t>
            </a:r>
            <a:r>
              <a:rPr lang="es-419" dirty="0" err="1"/>
              <a:t>forest</a:t>
            </a:r>
            <a:r>
              <a:rPr lang="es-419" dirty="0"/>
              <a:t>:</a:t>
            </a:r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frecuencia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de </a:t>
            </a:r>
            <a:r>
              <a:rPr lang="en-US" dirty="0" err="1"/>
              <a:t>caracteristicas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9C555AB-0DA8-5F1C-A891-13E9AD12D0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621EA2-CAC2-0D4E-742C-44D7069DF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442" y="3263731"/>
            <a:ext cx="3819125" cy="1465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7B8432-97B7-196F-FF25-4A7E12F47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811" y="3110369"/>
            <a:ext cx="3362455" cy="17720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BA1EED-2E98-CC5F-018E-CA52F9668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3442" y="4775551"/>
            <a:ext cx="3978695" cy="15265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577604-5744-6F6C-6759-F561784EF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928" y="4882389"/>
            <a:ext cx="2649000" cy="14395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6E8CEF-8DAA-BD5E-E3D8-1AF053B31F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1367" y="1379089"/>
            <a:ext cx="4137570" cy="15874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40E42E2-5E93-8F75-4B2E-9A06EAADF9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8928" y="1405444"/>
            <a:ext cx="2773985" cy="153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24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E1293-D291-BB08-DD23-4BBFF96C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Resultados y comparaciones finales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0CA74-EE24-F5E9-5C5F-B08364C19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3313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Extreme gradient boosting (</a:t>
            </a:r>
            <a:r>
              <a:rPr lang="en-US" dirty="0" err="1"/>
              <a:t>XGBoost</a:t>
            </a:r>
            <a:r>
              <a:rPr lang="en-US" dirty="0"/>
              <a:t>)</a:t>
            </a:r>
            <a:r>
              <a:rPr lang="es-419" dirty="0"/>
              <a:t>:</a:t>
            </a:r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frecuencia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de </a:t>
            </a:r>
            <a:r>
              <a:rPr lang="en-US" dirty="0" err="1"/>
              <a:t>caracteristicas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0EBEBC5-AD2C-4F8D-4494-333B307BFF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AAEB98-74E4-1F92-C53B-346D274AB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985" y="4912396"/>
            <a:ext cx="3884063" cy="1490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5DF1BC-D85B-08B2-650B-017049A66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203" y="4805377"/>
            <a:ext cx="2974911" cy="15972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92E895-2010-42AA-87A1-EB26B8F6D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985" y="3228020"/>
            <a:ext cx="4030896" cy="15465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AA9621-EBAC-7A9A-B4FC-36C9FFE87F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4333" y="3093431"/>
            <a:ext cx="2974911" cy="16165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083BC3-8B3A-8108-F6C5-E6B898703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1335" y="1542551"/>
            <a:ext cx="4213361" cy="16165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8ED89D-55F1-7312-A38F-DD4B985D60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3233" y="1524225"/>
            <a:ext cx="2734321" cy="150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08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3481-7982-0C00-E784-67BD38598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Tiempo</a:t>
            </a:r>
            <a:r>
              <a:rPr lang="en-US" dirty="0"/>
              <a:t> de </a:t>
            </a:r>
            <a:r>
              <a:rPr lang="en-US" dirty="0" err="1"/>
              <a:t>ejecucion</a:t>
            </a:r>
            <a:endParaRPr lang="es-P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49A3D-B662-EB1B-489A-E93306BFF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578328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5477D-015F-4558-E46C-9850A6470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Resultados y comparaciones finales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56CC2-0F69-552C-626B-A655D20FE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595" y="1411967"/>
            <a:ext cx="3320142" cy="4784181"/>
          </a:xfrm>
        </p:spPr>
        <p:txBody>
          <a:bodyPr/>
          <a:lstStyle/>
          <a:p>
            <a:r>
              <a:rPr lang="es-419" dirty="0" err="1"/>
              <a:t>Decision</a:t>
            </a:r>
            <a:r>
              <a:rPr lang="es-419" dirty="0"/>
              <a:t> </a:t>
            </a:r>
            <a:r>
              <a:rPr lang="es-419" dirty="0" err="1"/>
              <a:t>tree</a:t>
            </a:r>
            <a:r>
              <a:rPr lang="es-419" dirty="0"/>
              <a:t>:</a:t>
            </a:r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frecuencia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de </a:t>
            </a:r>
            <a:r>
              <a:rPr lang="en-US" dirty="0" err="1"/>
              <a:t>caracteristicas</a:t>
            </a:r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BC9D30F-62BA-2D66-B559-D9CAC8E69E5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3F4B71-999C-985E-3131-0A32C9EDB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42973"/>
            <a:ext cx="5411877" cy="628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C6B64B-875C-8CAC-8ECB-7219D2BD1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180" y="5612043"/>
            <a:ext cx="5205619" cy="507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79ECE0-193B-8952-0B5A-37E415914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388" y="1991003"/>
            <a:ext cx="5778379" cy="62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8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0733F-45C8-C89A-A267-A9B58A78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Resultados y comparaciones finales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CD39A-9790-25EE-14BA-4A711A167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60971" cy="4351338"/>
          </a:xfrm>
        </p:spPr>
        <p:txBody>
          <a:bodyPr>
            <a:normAutofit/>
          </a:bodyPr>
          <a:lstStyle/>
          <a:p>
            <a:r>
              <a:rPr lang="es-419" dirty="0" err="1"/>
              <a:t>Logistic</a:t>
            </a:r>
            <a:r>
              <a:rPr lang="es-419" dirty="0"/>
              <a:t> </a:t>
            </a:r>
            <a:r>
              <a:rPr lang="es-419" dirty="0" err="1"/>
              <a:t>regression</a:t>
            </a:r>
            <a:r>
              <a:rPr lang="es-419" dirty="0"/>
              <a:t>:</a:t>
            </a:r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frecuencia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de </a:t>
            </a:r>
            <a:r>
              <a:rPr lang="en-US" dirty="0" err="1"/>
              <a:t>caracteristicas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B97AB21-A9B4-D2D4-7D5A-35F38773143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122F49-1E38-9A07-295D-75FF9E6F2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0" y="1757495"/>
            <a:ext cx="6935168" cy="12288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EE50A4-5D92-CCB7-AC9D-2ACCA7752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171" y="3121328"/>
            <a:ext cx="6849431" cy="12384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35DB32-ED5F-2428-626C-A56B707E9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053" y="4774987"/>
            <a:ext cx="7144747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97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8D519-3EE7-561D-FB2A-A4F30AF3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Resultados y comparaciones finales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2FCB3-786E-892E-DE70-A79C7EC91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02435" cy="4351338"/>
          </a:xfrm>
        </p:spPr>
        <p:txBody>
          <a:bodyPr/>
          <a:lstStyle/>
          <a:p>
            <a:r>
              <a:rPr lang="es-419" dirty="0" err="1"/>
              <a:t>Random</a:t>
            </a:r>
            <a:r>
              <a:rPr lang="es-419" dirty="0"/>
              <a:t> </a:t>
            </a:r>
            <a:r>
              <a:rPr lang="es-419" dirty="0" err="1"/>
              <a:t>forest</a:t>
            </a:r>
            <a:r>
              <a:rPr lang="es-419" dirty="0"/>
              <a:t>:</a:t>
            </a:r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frecuencia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de </a:t>
            </a:r>
            <a:r>
              <a:rPr lang="en-US" dirty="0" err="1"/>
              <a:t>caracteristicas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9C555AB-0DA8-5F1C-A891-13E9AD12D0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7DCDF1-0EBD-FF63-3C62-DAD208E38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685" y="1825625"/>
            <a:ext cx="6735115" cy="1181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8C0CC6-F06C-302D-18D8-31CF08288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560" y="3353503"/>
            <a:ext cx="6611273" cy="1295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4FC422-E071-D9C7-E6BC-65D6E643E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533" y="5075847"/>
            <a:ext cx="6849431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90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E1293-D291-BB08-DD23-4BBFF96C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Resultados y comparaciones finales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0CA74-EE24-F5E9-5C5F-B08364C19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3313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Extreme gradient boosting (</a:t>
            </a:r>
            <a:r>
              <a:rPr lang="en-US" dirty="0" err="1"/>
              <a:t>XGBoost</a:t>
            </a:r>
            <a:r>
              <a:rPr lang="en-US" dirty="0"/>
              <a:t>)</a:t>
            </a:r>
            <a:r>
              <a:rPr lang="es-419" dirty="0"/>
              <a:t>:</a:t>
            </a:r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frecuencia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de </a:t>
            </a:r>
            <a:r>
              <a:rPr lang="en-US" dirty="0" err="1"/>
              <a:t>caracteristicas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0EBEBC5-AD2C-4F8D-4494-333B307BFF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11C3AA-4B8D-D1FE-3777-4A6FF7B53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256" y="2033610"/>
            <a:ext cx="6296904" cy="1238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1E12C6-0018-C000-F569-A3B57FB5C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135" y="3609139"/>
            <a:ext cx="6858957" cy="1324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11DB0D-9CE9-B0BD-A254-013ECD3A7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135" y="5125543"/>
            <a:ext cx="6173061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99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A8BAF-7B19-2780-5C11-8C0DB3C9F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Peso de la data pre </a:t>
            </a:r>
            <a:r>
              <a:rPr lang="en-US" dirty="0" err="1"/>
              <a:t>procesada</a:t>
            </a:r>
            <a:endParaRPr lang="es-P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0323DB-E18D-B22A-0836-7F4290439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045" y="3064443"/>
            <a:ext cx="10097909" cy="1343212"/>
          </a:xfrm>
        </p:spPr>
      </p:pic>
    </p:spTree>
    <p:extLst>
      <p:ext uri="{BB962C8B-B14F-4D97-AF65-F5344CB8AC3E}">
        <p14:creationId xmlns:p14="http://schemas.microsoft.com/office/powerpoint/2010/main" val="163883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0C4D-5730-3A8C-F11C-1C0462F0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Recomendaciones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575F0-8C32-5125-16CC-597899D51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/>
              <a:t>Se recomienda realizar el estudio con mayores tipos de fallas de rodamientos, como son en elemento rodante y pista interior.</a:t>
            </a:r>
          </a:p>
          <a:p>
            <a:r>
              <a:rPr lang="en-US" dirty="0"/>
              <a:t>Se </a:t>
            </a:r>
            <a:r>
              <a:rPr lang="es-419" dirty="0"/>
              <a:t>recomienda</a:t>
            </a:r>
            <a:r>
              <a:rPr lang="en-US" dirty="0"/>
              <a:t> </a:t>
            </a:r>
            <a:r>
              <a:rPr lang="es-419" dirty="0"/>
              <a:t>categorizar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falla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normal, </a:t>
            </a:r>
            <a:r>
              <a:rPr lang="en-US" dirty="0" err="1"/>
              <a:t>alerta</a:t>
            </a:r>
            <a:r>
              <a:rPr lang="en-US" dirty="0"/>
              <a:t>, </a:t>
            </a:r>
            <a:r>
              <a:rPr lang="en-US" dirty="0" err="1"/>
              <a:t>crítico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falla</a:t>
            </a:r>
            <a:r>
              <a:rPr lang="en-US" dirty="0"/>
              <a:t>, para </a:t>
            </a:r>
            <a:r>
              <a:rPr lang="en-US" dirty="0" err="1"/>
              <a:t>poder</a:t>
            </a:r>
            <a:r>
              <a:rPr lang="en-US" dirty="0"/>
              <a:t> </a:t>
            </a:r>
            <a:r>
              <a:rPr lang="en-US" dirty="0" err="1"/>
              <a:t>tener</a:t>
            </a:r>
            <a:r>
              <a:rPr lang="en-US" dirty="0"/>
              <a:t> major control de las </a:t>
            </a:r>
            <a:r>
              <a:rPr lang="en-US" dirty="0" err="1"/>
              <a:t>fallas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rodamientos</a:t>
            </a:r>
            <a:r>
              <a:rPr lang="en-US" dirty="0"/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387BDF2-20A2-8F89-0BEA-7BFAE4AB893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704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705D1-8A71-29A8-3D9D-A3630A657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Conclusiones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A1BE4-DA74-EA5D-E38E-1A0B15AD6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77" y="2216332"/>
            <a:ext cx="10515600" cy="37838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s-419" dirty="0"/>
              <a:t>Se concluye que el </a:t>
            </a:r>
            <a:r>
              <a:rPr lang="es-419" dirty="0" err="1"/>
              <a:t>dataset</a:t>
            </a:r>
            <a:r>
              <a:rPr lang="es-419" dirty="0"/>
              <a:t> de vibración en el tiempo es el que menos desempeño tiene con todos los modelos y comparándolo con los demás </a:t>
            </a:r>
            <a:r>
              <a:rPr lang="es-419" dirty="0" err="1"/>
              <a:t>datasets</a:t>
            </a:r>
            <a:r>
              <a:rPr lang="es-419" dirty="0"/>
              <a:t>. (Mejor desempeño con precisión 0.93 con </a:t>
            </a:r>
            <a:r>
              <a:rPr lang="es-419" dirty="0" err="1"/>
              <a:t>Random</a:t>
            </a:r>
            <a:r>
              <a:rPr lang="es-419" dirty="0"/>
              <a:t> </a:t>
            </a:r>
            <a:r>
              <a:rPr lang="es-419" dirty="0" err="1"/>
              <a:t>forest</a:t>
            </a:r>
            <a:r>
              <a:rPr lang="es-419" dirty="0"/>
              <a:t> y peor desempeño con 0.64 con Regresión </a:t>
            </a:r>
            <a:r>
              <a:rPr lang="es-419" dirty="0" err="1"/>
              <a:t>logistica</a:t>
            </a:r>
            <a:r>
              <a:rPr lang="es-419" dirty="0"/>
              <a:t>).</a:t>
            </a:r>
          </a:p>
          <a:p>
            <a:pPr marL="514350" indent="-514350">
              <a:buAutoNum type="arabicPeriod"/>
            </a:pPr>
            <a:r>
              <a:rPr lang="es-419" dirty="0"/>
              <a:t>Se concluye que el </a:t>
            </a:r>
            <a:r>
              <a:rPr lang="es-419" dirty="0" err="1"/>
              <a:t>dataset</a:t>
            </a:r>
            <a:r>
              <a:rPr lang="es-419" dirty="0"/>
              <a:t> de características tuvo mejor desempeño y cercano al </a:t>
            </a:r>
            <a:r>
              <a:rPr lang="es-419" dirty="0" err="1"/>
              <a:t>dataset</a:t>
            </a:r>
            <a:r>
              <a:rPr lang="es-419" dirty="0"/>
              <a:t> de frecuencia(Mejor desempeño con precisión 0.99 con </a:t>
            </a:r>
            <a:r>
              <a:rPr lang="es-419" dirty="0" err="1"/>
              <a:t>Random</a:t>
            </a:r>
            <a:r>
              <a:rPr lang="es-419" dirty="0"/>
              <a:t> </a:t>
            </a:r>
            <a:r>
              <a:rPr lang="es-419" dirty="0" err="1"/>
              <a:t>forest</a:t>
            </a:r>
            <a:r>
              <a:rPr lang="es-419" dirty="0"/>
              <a:t> y peor desempeño con 0.93 con Regresión logística) mientras que </a:t>
            </a:r>
            <a:r>
              <a:rPr lang="es-419" dirty="0" err="1"/>
              <a:t>dataset</a:t>
            </a:r>
            <a:r>
              <a:rPr lang="es-419" dirty="0"/>
              <a:t> de frecuencia tuvo un desempeño aceptable (Mejor desempeño con precisión 0.99 con </a:t>
            </a:r>
            <a:r>
              <a:rPr lang="es-419" dirty="0" err="1"/>
              <a:t>Random</a:t>
            </a:r>
            <a:r>
              <a:rPr lang="es-419" dirty="0"/>
              <a:t> </a:t>
            </a:r>
            <a:r>
              <a:rPr lang="es-419" dirty="0" err="1"/>
              <a:t>forest</a:t>
            </a:r>
            <a:r>
              <a:rPr lang="es-419" dirty="0"/>
              <a:t> y peor desempeño con 0.86 con Regresión logística)</a:t>
            </a:r>
          </a:p>
          <a:p>
            <a:pPr marL="514350" indent="-514350">
              <a:buAutoNum type="arabicPeriod"/>
            </a:pPr>
            <a:r>
              <a:rPr lang="es-419" dirty="0"/>
              <a:t>El modelo de regresión logística brinda menor precisión.</a:t>
            </a:r>
          </a:p>
          <a:p>
            <a:pPr marL="514350" indent="-514350">
              <a:buAutoNum type="arabicPeriod"/>
            </a:pPr>
            <a:endParaRPr lang="es-419" dirty="0"/>
          </a:p>
          <a:p>
            <a:pPr marL="514350" indent="-514350">
              <a:buAutoNum type="arabicPeriod"/>
            </a:pPr>
            <a:endParaRPr lang="es-419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89D1F-1DB5-F496-7521-0DA9DB874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299" y="969328"/>
            <a:ext cx="3917950" cy="11176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D432FBC-8DB1-B0FB-0F5A-4C0FCE8779A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175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6CB26-DDF2-3CB9-5071-BE3570352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Resumen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A2FBA-CAF8-8CE5-06DC-BDF528E27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419" dirty="0"/>
              <a:t>El objetivo principal es de la implementación de modelos supervisados de machine </a:t>
            </a:r>
            <a:r>
              <a:rPr lang="es-419" dirty="0" err="1"/>
              <a:t>learning</a:t>
            </a:r>
            <a:r>
              <a:rPr lang="es-419" dirty="0"/>
              <a:t> para poder determinar si un rodamiento presenta falla de pista exterior o no, también evaluación del mejor tratamiento de datos para optimizar resultados, para ello se hace uso de datos de vibración en un rodamiento el cual presenta un inicio normal y en el tiempo es llevado a la falla.</a:t>
            </a:r>
          </a:p>
          <a:p>
            <a:r>
              <a:rPr lang="en-US" dirty="0"/>
              <a:t>Se </a:t>
            </a:r>
            <a:r>
              <a:rPr lang="en-US" dirty="0" err="1"/>
              <a:t>aplican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siguientes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supervisados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Decision tree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/>
              <a:t>Extreme gradient boosting (</a:t>
            </a:r>
            <a:r>
              <a:rPr lang="en-US" dirty="0" err="1"/>
              <a:t>XGBoost</a:t>
            </a:r>
            <a:r>
              <a:rPr lang="en-US" dirty="0"/>
              <a:t>)</a:t>
            </a:r>
          </a:p>
          <a:p>
            <a:r>
              <a:rPr lang="en-US" dirty="0"/>
              <a:t>Se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 3 datasets </a:t>
            </a:r>
            <a:r>
              <a:rPr lang="en-US" dirty="0" err="1"/>
              <a:t>distintos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(20,480 variables + 1 variables </a:t>
            </a:r>
            <a:r>
              <a:rPr lang="en-US" dirty="0" err="1"/>
              <a:t>objetivo</a:t>
            </a:r>
            <a:r>
              <a:rPr lang="en-US" dirty="0"/>
              <a:t>, 982 </a:t>
            </a:r>
            <a:r>
              <a:rPr lang="en-US" dirty="0" err="1"/>
              <a:t>registros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frecuencias</a:t>
            </a:r>
            <a:r>
              <a:rPr lang="en-US" dirty="0"/>
              <a:t> (10,240 variables + 1 variables </a:t>
            </a:r>
            <a:r>
              <a:rPr lang="en-US" dirty="0" err="1"/>
              <a:t>objetivo</a:t>
            </a:r>
            <a:r>
              <a:rPr lang="en-US" dirty="0"/>
              <a:t>, 982 </a:t>
            </a:r>
            <a:r>
              <a:rPr lang="en-US" dirty="0" err="1"/>
              <a:t>registros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Dataset </a:t>
            </a:r>
            <a:r>
              <a:rPr lang="en-US" dirty="0" err="1"/>
              <a:t>caracteristicas</a:t>
            </a:r>
            <a:r>
              <a:rPr lang="en-US" dirty="0"/>
              <a:t> </a:t>
            </a:r>
            <a:r>
              <a:rPr lang="en-US" dirty="0" err="1"/>
              <a:t>estadisticas</a:t>
            </a:r>
            <a:r>
              <a:rPr lang="en-US" dirty="0"/>
              <a:t> de </a:t>
            </a:r>
            <a:r>
              <a:rPr lang="en-US" dirty="0" err="1"/>
              <a:t>señales</a:t>
            </a:r>
            <a:r>
              <a:rPr lang="en-US" dirty="0"/>
              <a:t>(9 variables + 1 variables </a:t>
            </a:r>
            <a:r>
              <a:rPr lang="en-US" dirty="0" err="1"/>
              <a:t>objetivo</a:t>
            </a:r>
            <a:r>
              <a:rPr lang="en-US" dirty="0"/>
              <a:t>, 982 </a:t>
            </a:r>
            <a:r>
              <a:rPr lang="en-US" dirty="0" err="1"/>
              <a:t>registros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14AE696-DF30-8E9D-3AE9-4D24FE2397E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333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96805-106C-F8C2-5384-BB94A95FD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Conclusiones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B31C41-03CD-913B-DE7A-716F955FF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7025" y="1119029"/>
            <a:ext cx="3917950" cy="131445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49BBEF-B0D7-9632-A6BD-5848EBE6AEBD}"/>
              </a:ext>
            </a:extLst>
          </p:cNvPr>
          <p:cNvSpPr txBox="1">
            <a:spLocks/>
          </p:cNvSpPr>
          <p:nvPr/>
        </p:nvSpPr>
        <p:spPr>
          <a:xfrm>
            <a:off x="781594" y="2444592"/>
            <a:ext cx="10515600" cy="37838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4"/>
            </a:pPr>
            <a:r>
              <a:rPr lang="es-419" dirty="0"/>
              <a:t>Se concluye que el </a:t>
            </a:r>
            <a:r>
              <a:rPr lang="es-419" dirty="0" err="1"/>
              <a:t>dataset</a:t>
            </a:r>
            <a:r>
              <a:rPr lang="es-419" dirty="0"/>
              <a:t> que toma más tiempo en ser ejecutado es el del tiempo 10.7 segundos en promedio entre los modelos, seguido por el de frecuencias con 3.8 segundos y el más rápido es el de características con 0.2 segundos en promedio.</a:t>
            </a:r>
          </a:p>
          <a:p>
            <a:pPr marL="514350" indent="-514350">
              <a:buFont typeface="Arial" panose="020B0604020202020204" pitchFamily="34" charset="0"/>
              <a:buAutoNum type="arabicPeriod" startAt="4"/>
            </a:pPr>
            <a:r>
              <a:rPr lang="es-419" dirty="0"/>
              <a:t>Se concluye que el </a:t>
            </a:r>
            <a:r>
              <a:rPr lang="es-419" dirty="0" err="1"/>
              <a:t>dataset</a:t>
            </a:r>
            <a:r>
              <a:rPr lang="es-419" dirty="0"/>
              <a:t> que cuesta más almacenar es el del tiempo con 218 MB seguido del de frecuencias con 125 MB y el más óptimo para almacenar es el de características con 0.1 MB.</a:t>
            </a:r>
          </a:p>
          <a:p>
            <a:pPr marL="514350" indent="-514350">
              <a:buFont typeface="Arial" panose="020B0604020202020204" pitchFamily="34" charset="0"/>
              <a:buAutoNum type="arabicPeriod" startAt="4"/>
            </a:pPr>
            <a:r>
              <a:rPr lang="es-419" dirty="0"/>
              <a:t>Se concluye que, analizando todas las variables como desempeño, tiempo de ejecución y especio del </a:t>
            </a:r>
            <a:r>
              <a:rPr lang="es-419" dirty="0" err="1"/>
              <a:t>dataset</a:t>
            </a:r>
            <a:r>
              <a:rPr lang="es-419" dirty="0"/>
              <a:t>, el mejor </a:t>
            </a:r>
            <a:r>
              <a:rPr lang="es-419" dirty="0" err="1"/>
              <a:t>dataset</a:t>
            </a:r>
            <a:r>
              <a:rPr lang="es-419" dirty="0"/>
              <a:t> para la predicción de falla es el de características con el modelo de </a:t>
            </a:r>
            <a:r>
              <a:rPr lang="es-419" dirty="0" err="1"/>
              <a:t>decision</a:t>
            </a:r>
            <a:r>
              <a:rPr lang="es-419" dirty="0"/>
              <a:t> </a:t>
            </a:r>
            <a:r>
              <a:rPr lang="es-419" dirty="0" err="1"/>
              <a:t>tree</a:t>
            </a:r>
            <a:r>
              <a:rPr lang="es-419" dirty="0"/>
              <a:t> (precisión de 0.99, con 0.1 segundos de ejecución y 0.1MB de espacio de almacenamiento del </a:t>
            </a:r>
            <a:r>
              <a:rPr lang="es-419" dirty="0" err="1"/>
              <a:t>dataset</a:t>
            </a:r>
            <a:r>
              <a:rPr lang="es-419" dirty="0"/>
              <a:t>).</a:t>
            </a:r>
          </a:p>
          <a:p>
            <a:pPr marL="514350" indent="-514350">
              <a:buFont typeface="Arial" panose="020B0604020202020204" pitchFamily="34" charset="0"/>
              <a:buAutoNum type="arabicPeriod" startAt="4"/>
            </a:pPr>
            <a:endParaRPr lang="es-419" dirty="0"/>
          </a:p>
          <a:p>
            <a:pPr marL="514350" indent="-514350">
              <a:buFont typeface="Arial" panose="020B0604020202020204" pitchFamily="34" charset="0"/>
              <a:buAutoNum type="arabicPeriod" startAt="4"/>
            </a:pPr>
            <a:endParaRPr lang="es-419" dirty="0"/>
          </a:p>
          <a:p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9369BC7-1C5E-8126-3D21-F91E30A5DC3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625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2F44-0D8E-02EC-78F3-CD5372AF8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Introducción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F4F65-9DA1-17A6-04C7-869BC3443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749" y="1542597"/>
            <a:ext cx="3640182" cy="464729"/>
          </a:xfrm>
        </p:spPr>
        <p:txBody>
          <a:bodyPr>
            <a:normAutofit lnSpcReduction="10000"/>
          </a:bodyPr>
          <a:lstStyle/>
          <a:p>
            <a:r>
              <a:rPr lang="es-419" dirty="0"/>
              <a:t>Elemento rodante: </a:t>
            </a:r>
          </a:p>
          <a:p>
            <a:endParaRPr lang="en-US" dirty="0"/>
          </a:p>
        </p:txBody>
      </p:sp>
      <p:pic>
        <p:nvPicPr>
          <p:cNvPr id="2050" name="Picture 2" descr="frecuencias de fallo de un rodamiento ...">
            <a:extLst>
              <a:ext uri="{FF2B5EF4-FFF2-40B4-BE49-F238E27FC236}">
                <a16:creationId xmlns:a16="http://schemas.microsoft.com/office/drawing/2014/main" id="{354AF2F0-C936-BE69-AF41-07F2C1455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91" y="1921185"/>
            <a:ext cx="2684859" cy="181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ntenimiento de Chumaceras y cojinetes para minería y construcciónes">
            <a:extLst>
              <a:ext uri="{FF2B5EF4-FFF2-40B4-BE49-F238E27FC236}">
                <a16:creationId xmlns:a16="http://schemas.microsoft.com/office/drawing/2014/main" id="{4ADE780A-FAE4-BD4D-FA6D-9E96BE436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9" y="4337551"/>
            <a:ext cx="2993572" cy="185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0293AD3-DC8C-E9A7-8DBF-C91AC8D888DC}"/>
              </a:ext>
            </a:extLst>
          </p:cNvPr>
          <p:cNvSpPr txBox="1">
            <a:spLocks/>
          </p:cNvSpPr>
          <p:nvPr/>
        </p:nvSpPr>
        <p:spPr>
          <a:xfrm>
            <a:off x="1076597" y="3815535"/>
            <a:ext cx="3839392" cy="4647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 dirty="0"/>
              <a:t>Usos de rodamientos: 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1C9512-234F-BD3F-A69E-0B31D3C8F73F}"/>
              </a:ext>
            </a:extLst>
          </p:cNvPr>
          <p:cNvSpPr txBox="1">
            <a:spLocks/>
          </p:cNvSpPr>
          <p:nvPr/>
        </p:nvSpPr>
        <p:spPr>
          <a:xfrm>
            <a:off x="6305006" y="1542597"/>
            <a:ext cx="3839392" cy="4647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 dirty="0"/>
              <a:t>Fallas de rodamientos</a:t>
            </a:r>
          </a:p>
          <a:p>
            <a:endParaRPr lang="en-US" dirty="0"/>
          </a:p>
        </p:txBody>
      </p:sp>
      <p:pic>
        <p:nvPicPr>
          <p:cNvPr id="2054" name="Picture 6" descr="Tipos y usos de rodamientos imágenes 2">
            <a:extLst>
              <a:ext uri="{FF2B5EF4-FFF2-40B4-BE49-F238E27FC236}">
                <a16:creationId xmlns:a16="http://schemas.microsoft.com/office/drawing/2014/main" id="{7DB69501-A73B-AA0D-4358-848F938D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625" y="4299657"/>
            <a:ext cx="2387620" cy="193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ñal de vibración del rodamiento sin falla. La Fig. 7 muestra el... |  Download Scientific Diagram">
            <a:extLst>
              <a:ext uri="{FF2B5EF4-FFF2-40B4-BE49-F238E27FC236}">
                <a16:creationId xmlns:a16="http://schemas.microsoft.com/office/drawing/2014/main" id="{95F03396-A226-7D32-242F-E12BF3863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325" y="2007326"/>
            <a:ext cx="2433954" cy="260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203AAC5-00F2-10D9-4801-D0F54257FF6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518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EBF8-02F9-39BB-A296-6B93635F2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Introducción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13183-2482-3078-9F16-ABA91DF04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75" y="1605534"/>
            <a:ext cx="3007631" cy="4185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AB724F-4081-FD4F-24BA-26B32EF27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033" y="687982"/>
            <a:ext cx="3709853" cy="2463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0E676C-BD18-1C85-247F-2F1F9463A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404" y="3429000"/>
            <a:ext cx="4184470" cy="24084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9984FE-5E94-C850-72AD-5C726B643DCF}"/>
              </a:ext>
            </a:extLst>
          </p:cNvPr>
          <p:cNvSpPr txBox="1"/>
          <p:nvPr/>
        </p:nvSpPr>
        <p:spPr>
          <a:xfrm>
            <a:off x="1210491" y="5791269"/>
            <a:ext cx="173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Figura 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618B12-46B2-AE11-2939-2DD9458B803D}"/>
              </a:ext>
            </a:extLst>
          </p:cNvPr>
          <p:cNvSpPr txBox="1"/>
          <p:nvPr/>
        </p:nvSpPr>
        <p:spPr>
          <a:xfrm>
            <a:off x="5826033" y="3149315"/>
            <a:ext cx="173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Figura 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C5420-71E0-24BA-EB62-8807C8CC0E74}"/>
              </a:ext>
            </a:extLst>
          </p:cNvPr>
          <p:cNvSpPr txBox="1"/>
          <p:nvPr/>
        </p:nvSpPr>
        <p:spPr>
          <a:xfrm>
            <a:off x="5826033" y="5745583"/>
            <a:ext cx="173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Figura 3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3D6AA-D0FA-7721-873C-8604ADBF896F}"/>
              </a:ext>
            </a:extLst>
          </p:cNvPr>
          <p:cNvSpPr txBox="1"/>
          <p:nvPr/>
        </p:nvSpPr>
        <p:spPr>
          <a:xfrm>
            <a:off x="661850" y="6252754"/>
            <a:ext cx="1132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Figura 1 y 2, Referencias Daños de rodamientos [SKF], Figura 3, Referencia de Averías de los rodamientos [FAG]</a:t>
            </a:r>
            <a:endParaRPr lang="en-US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98F3B0C8-6350-73DE-EE17-EE228A1C2A9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196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409A-B8D3-5330-0B10-43BDA6A61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Problemática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B5F1-2B18-54EF-9C38-CEB89BA01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5851" cy="4351338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La falla de rodamientos es una de las principales causas de fallos en maquinaria industrial. Un rodamiento defectuoso puede causar paradas imprevistas, lo que resulta en costosos tiempos de inactividad y posibles daños adicionales a la maquinaria.</a:t>
            </a:r>
          </a:p>
          <a:p>
            <a:r>
              <a:rPr lang="es-ES" dirty="0"/>
              <a:t>Se requiere un sistema eficiente para monitorear y controlar la evolución de las fallas en los rodamientos. Esto permitirá programar el reemplazo de los rodamientos de manera planificada, minimizando el impacto en la producción y evitando paradas imprevistas.</a:t>
            </a:r>
          </a:p>
          <a:p>
            <a:endParaRPr lang="en-US" dirty="0"/>
          </a:p>
        </p:txBody>
      </p:sp>
      <p:pic>
        <p:nvPicPr>
          <p:cNvPr id="5122" name="Picture 2" descr="Molino de bolas fotografías e imágenes de alta resolución - Alamy">
            <a:extLst>
              <a:ext uri="{FF2B5EF4-FFF2-40B4-BE49-F238E27FC236}">
                <a16:creationId xmlns:a16="http://schemas.microsoft.com/office/drawing/2014/main" id="{9C1B76FF-70D5-7CB7-19DE-5ECBDFDC81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b="11149"/>
          <a:stretch/>
        </p:blipFill>
        <p:spPr bwMode="auto">
          <a:xfrm>
            <a:off x="6740466" y="1825625"/>
            <a:ext cx="4077138" cy="31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2878B55-ED72-727B-62D0-46C8CF98C9D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461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CAEB-E828-03B0-4ADA-D1A03929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Descripción de los datos (variables)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21C96-2FF2-5C56-C30E-9A40EB287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26" y="1825625"/>
            <a:ext cx="10611374" cy="7288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(20,480 variables + 1 variables </a:t>
            </a:r>
            <a:r>
              <a:rPr lang="en-US" dirty="0" err="1"/>
              <a:t>objetivo</a:t>
            </a:r>
            <a:r>
              <a:rPr lang="en-US" dirty="0"/>
              <a:t>, 6706 </a:t>
            </a:r>
            <a:r>
              <a:rPr lang="en-US" dirty="0" err="1"/>
              <a:t>registros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4F983-8B78-16AA-250E-9AA4DF858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1210492" y="2840963"/>
            <a:ext cx="7933509" cy="1176073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2B952554-DAF0-11CD-0F22-B1E56F544CC8}"/>
              </a:ext>
            </a:extLst>
          </p:cNvPr>
          <p:cNvSpPr/>
          <p:nvPr/>
        </p:nvSpPr>
        <p:spPr>
          <a:xfrm>
            <a:off x="9349571" y="2879303"/>
            <a:ext cx="570411" cy="268679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40C603-86FE-D9F2-BD47-BED06CE21926}"/>
              </a:ext>
            </a:extLst>
          </p:cNvPr>
          <p:cNvSpPr txBox="1"/>
          <p:nvPr/>
        </p:nvSpPr>
        <p:spPr>
          <a:xfrm>
            <a:off x="10029039" y="4038034"/>
            <a:ext cx="2040194" cy="1232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6706 registros, cada registro representa una fecha</a:t>
            </a:r>
            <a:endParaRPr lang="en-US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137D248B-29B6-6102-7980-DF8B23315400}"/>
              </a:ext>
            </a:extLst>
          </p:cNvPr>
          <p:cNvSpPr/>
          <p:nvPr/>
        </p:nvSpPr>
        <p:spPr>
          <a:xfrm rot="5400000">
            <a:off x="4948666" y="1827922"/>
            <a:ext cx="570411" cy="804676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0BA9D-9AE6-43D5-D19B-B6F5D22A4ABC}"/>
              </a:ext>
            </a:extLst>
          </p:cNvPr>
          <p:cNvSpPr txBox="1"/>
          <p:nvPr/>
        </p:nvSpPr>
        <p:spPr>
          <a:xfrm>
            <a:off x="3453468" y="6136510"/>
            <a:ext cx="4405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20,480 variables (amplitudes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0BCACF-E1BB-E958-EDAF-6F9232A64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406"/>
          <a:stretch/>
        </p:blipFill>
        <p:spPr>
          <a:xfrm>
            <a:off x="1210492" y="4399577"/>
            <a:ext cx="7933509" cy="1166520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5C3412CF-7DD8-6D3B-ABE6-4803C482FE9D}"/>
              </a:ext>
            </a:extLst>
          </p:cNvPr>
          <p:cNvSpPr/>
          <p:nvPr/>
        </p:nvSpPr>
        <p:spPr>
          <a:xfrm>
            <a:off x="4962088" y="4103510"/>
            <a:ext cx="570411" cy="2000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6FED057-712B-EC16-776C-F762D47F908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16FB1-F7AE-8D6C-B4EC-B23D6EBDE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4538" y="2354396"/>
            <a:ext cx="1629002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93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CAEB-E828-03B0-4ADA-D1A03929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Descripción de los datos (variables)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21C96-2FF2-5C56-C30E-9A40EB287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26" y="1825625"/>
            <a:ext cx="10611374" cy="728823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frecuencias</a:t>
            </a:r>
            <a:r>
              <a:rPr lang="en-US" dirty="0"/>
              <a:t> (10,240 variables + 1 variables </a:t>
            </a:r>
            <a:r>
              <a:rPr lang="en-US" dirty="0" err="1"/>
              <a:t>objetivo</a:t>
            </a:r>
            <a:r>
              <a:rPr lang="en-US" dirty="0"/>
              <a:t>, 6706 </a:t>
            </a:r>
            <a:r>
              <a:rPr lang="en-US" dirty="0" err="1"/>
              <a:t>registros</a:t>
            </a:r>
            <a:r>
              <a:rPr lang="en-US" dirty="0"/>
              <a:t>)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B952554-DAF0-11CD-0F22-B1E56F544CC8}"/>
              </a:ext>
            </a:extLst>
          </p:cNvPr>
          <p:cNvSpPr/>
          <p:nvPr/>
        </p:nvSpPr>
        <p:spPr>
          <a:xfrm>
            <a:off x="9349571" y="2879303"/>
            <a:ext cx="570411" cy="268679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40C603-86FE-D9F2-BD47-BED06CE21926}"/>
              </a:ext>
            </a:extLst>
          </p:cNvPr>
          <p:cNvSpPr txBox="1"/>
          <p:nvPr/>
        </p:nvSpPr>
        <p:spPr>
          <a:xfrm>
            <a:off x="10029040" y="4038033"/>
            <a:ext cx="1925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6706</a:t>
            </a:r>
            <a:r>
              <a:rPr lang="es-419" dirty="0"/>
              <a:t> registros, cada registro representa una fecha</a:t>
            </a:r>
            <a:endParaRPr lang="en-US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137D248B-29B6-6102-7980-DF8B23315400}"/>
              </a:ext>
            </a:extLst>
          </p:cNvPr>
          <p:cNvSpPr/>
          <p:nvPr/>
        </p:nvSpPr>
        <p:spPr>
          <a:xfrm rot="5400000">
            <a:off x="4948666" y="1827922"/>
            <a:ext cx="570411" cy="804676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0BA9D-9AE6-43D5-D19B-B6F5D22A4ABC}"/>
              </a:ext>
            </a:extLst>
          </p:cNvPr>
          <p:cNvSpPr txBox="1"/>
          <p:nvPr/>
        </p:nvSpPr>
        <p:spPr>
          <a:xfrm>
            <a:off x="3453468" y="6136510"/>
            <a:ext cx="4405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10,240 variables (amplitudes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A6C77D-BB54-362C-E89D-F7A8FCC92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1174459" y="2861959"/>
            <a:ext cx="7998902" cy="11857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99536E-98D1-3C6A-B5C6-669409524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68"/>
          <a:stretch/>
        </p:blipFill>
        <p:spPr>
          <a:xfrm>
            <a:off x="1195452" y="4485843"/>
            <a:ext cx="7977909" cy="1185767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DB56D1BA-3624-3EF9-26C2-33CFB7A0AC61}"/>
              </a:ext>
            </a:extLst>
          </p:cNvPr>
          <p:cNvSpPr/>
          <p:nvPr/>
        </p:nvSpPr>
        <p:spPr>
          <a:xfrm>
            <a:off x="4948665" y="4166764"/>
            <a:ext cx="570411" cy="2000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02417D5-1CE8-8965-B595-FF619A35F63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124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72E45-A40C-0051-FB3D-D47C3357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Descripción de los datos (variables)</a:t>
            </a:r>
            <a:endParaRPr lang="en-US" dirty="0"/>
          </a:p>
        </p:txBody>
      </p:sp>
      <p:pic>
        <p:nvPicPr>
          <p:cNvPr id="6146" name="Picture 2" descr="Daño en Rodamientos - Predictiva21">
            <a:extLst>
              <a:ext uri="{FF2B5EF4-FFF2-40B4-BE49-F238E27FC236}">
                <a16:creationId xmlns:a16="http://schemas.microsoft.com/office/drawing/2014/main" id="{E0BEF8D5-3B98-5EED-706C-0E7F9D5D48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20"/>
          <a:stretch/>
        </p:blipFill>
        <p:spPr bwMode="auto">
          <a:xfrm>
            <a:off x="7491838" y="2140990"/>
            <a:ext cx="2455789" cy="401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año en Rodamientos - Predictiva21">
            <a:extLst>
              <a:ext uri="{FF2B5EF4-FFF2-40B4-BE49-F238E27FC236}">
                <a16:creationId xmlns:a16="http://schemas.microsoft.com/office/drawing/2014/main" id="{E55300F8-1313-966E-176F-5A059E7F6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7"/>
          <a:stretch/>
        </p:blipFill>
        <p:spPr bwMode="auto">
          <a:xfrm>
            <a:off x="9604077" y="2070430"/>
            <a:ext cx="1992086" cy="38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5F19F8-B27F-9A60-02D0-AB9AE677AF14}"/>
              </a:ext>
            </a:extLst>
          </p:cNvPr>
          <p:cNvSpPr txBox="1">
            <a:spLocks/>
          </p:cNvSpPr>
          <p:nvPr/>
        </p:nvSpPr>
        <p:spPr>
          <a:xfrm>
            <a:off x="742426" y="1436756"/>
            <a:ext cx="10611374" cy="7288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Variable </a:t>
            </a:r>
            <a:r>
              <a:rPr lang="en-US" dirty="0" err="1"/>
              <a:t>objetivo</a:t>
            </a:r>
            <a:r>
              <a:rPr lang="en-US" dirty="0"/>
              <a:t> de </a:t>
            </a:r>
            <a:r>
              <a:rPr lang="en-US" dirty="0" err="1"/>
              <a:t>asigna</a:t>
            </a:r>
            <a:r>
              <a:rPr lang="en-US" dirty="0"/>
              <a:t> </a:t>
            </a:r>
            <a:r>
              <a:rPr lang="en-US" dirty="0" err="1"/>
              <a:t>estudiando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dominio</a:t>
            </a:r>
            <a:r>
              <a:rPr lang="en-US" dirty="0"/>
              <a:t> de </a:t>
            </a:r>
            <a:r>
              <a:rPr lang="en-US" dirty="0" err="1"/>
              <a:t>frecuencias</a:t>
            </a:r>
            <a:r>
              <a:rPr lang="en-US" dirty="0"/>
              <a:t>, se </a:t>
            </a:r>
            <a:r>
              <a:rPr lang="en-US" dirty="0" err="1"/>
              <a:t>caracteriza</a:t>
            </a:r>
            <a:r>
              <a:rPr lang="en-US" dirty="0"/>
              <a:t> la </a:t>
            </a:r>
            <a:r>
              <a:rPr lang="en-US" dirty="0" err="1"/>
              <a:t>falla</a:t>
            </a:r>
            <a:r>
              <a:rPr lang="en-US" dirty="0"/>
              <a:t> y se </a:t>
            </a:r>
            <a:r>
              <a:rPr lang="en-US" dirty="0" err="1"/>
              <a:t>agrega</a:t>
            </a:r>
            <a:r>
              <a:rPr lang="en-US" dirty="0"/>
              <a:t> la </a:t>
            </a:r>
            <a:r>
              <a:rPr lang="en-US" dirty="0" err="1"/>
              <a:t>columna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al dataset.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DA9943-FB60-69A4-93C4-3D3F7F58710D}"/>
              </a:ext>
            </a:extLst>
          </p:cNvPr>
          <p:cNvSpPr txBox="1"/>
          <p:nvPr/>
        </p:nvSpPr>
        <p:spPr>
          <a:xfrm>
            <a:off x="838200" y="53721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Período</a:t>
            </a:r>
            <a:r>
              <a:rPr lang="en-US" dirty="0"/>
              <a:t>: February 12, 2004 10:32:39 a February 19, 2004 06:22:39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682C41-1772-2276-AFAD-E5B6A2621040}"/>
              </a:ext>
            </a:extLst>
          </p:cNvPr>
          <p:cNvSpPr txBox="1"/>
          <p:nvPr/>
        </p:nvSpPr>
        <p:spPr>
          <a:xfrm>
            <a:off x="838200" y="58637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Comienzo</a:t>
            </a:r>
            <a:r>
              <a:rPr lang="en-US" dirty="0"/>
              <a:t> de </a:t>
            </a:r>
            <a:r>
              <a:rPr lang="en-US" dirty="0" err="1"/>
              <a:t>falla</a:t>
            </a:r>
            <a:r>
              <a:rPr lang="en-US" dirty="0"/>
              <a:t>: 2004-02-16 03:52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9B698D-0924-1969-94A5-80B0BAB29A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1249961" y="2187647"/>
            <a:ext cx="6129246" cy="9405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A371CD-FF34-DD76-C7D9-B643262E19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560"/>
          <a:stretch/>
        </p:blipFill>
        <p:spPr>
          <a:xfrm>
            <a:off x="1249960" y="4175529"/>
            <a:ext cx="6129246" cy="9488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96EA83-4007-A6C6-A0B7-F9BA60AF2A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534"/>
          <a:stretch/>
        </p:blipFill>
        <p:spPr>
          <a:xfrm>
            <a:off x="1249960" y="3096883"/>
            <a:ext cx="6129246" cy="9681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EF3310-7A02-55AB-2DD8-29C795727DA0}"/>
              </a:ext>
            </a:extLst>
          </p:cNvPr>
          <p:cNvSpPr txBox="1"/>
          <p:nvPr/>
        </p:nvSpPr>
        <p:spPr>
          <a:xfrm>
            <a:off x="292216" y="2686901"/>
            <a:ext cx="952850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Normal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6363D4-F018-4993-C73C-336126EF6283}"/>
              </a:ext>
            </a:extLst>
          </p:cNvPr>
          <p:cNvSpPr txBox="1"/>
          <p:nvPr/>
        </p:nvSpPr>
        <p:spPr>
          <a:xfrm>
            <a:off x="297110" y="3473958"/>
            <a:ext cx="9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Inicio de falla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BB6CA1-A4BC-FAA1-F5FB-D6C7CBE32A0A}"/>
              </a:ext>
            </a:extLst>
          </p:cNvPr>
          <p:cNvSpPr txBox="1"/>
          <p:nvPr/>
        </p:nvSpPr>
        <p:spPr>
          <a:xfrm>
            <a:off x="297110" y="4640035"/>
            <a:ext cx="142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Falla catastrófica</a:t>
            </a:r>
            <a:endParaRPr lang="en-US" dirty="0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BAAC543A-0456-4EB9-1D52-CF0DE0F589C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191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7692</TotalTime>
  <Words>1225</Words>
  <Application>Microsoft Office PowerPoint</Application>
  <PresentationFormat>Widescreen</PresentationFormat>
  <Paragraphs>186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Aptos</vt:lpstr>
      <vt:lpstr>Aptos Display</vt:lpstr>
      <vt:lpstr>Arial</vt:lpstr>
      <vt:lpstr>Office Theme</vt:lpstr>
      <vt:lpstr>Diagnóstico de falla de rodamientos con Machine Learning</vt:lpstr>
      <vt:lpstr>Agenda</vt:lpstr>
      <vt:lpstr>Resumen</vt:lpstr>
      <vt:lpstr>Introducción</vt:lpstr>
      <vt:lpstr>Introducción</vt:lpstr>
      <vt:lpstr>Problemática</vt:lpstr>
      <vt:lpstr>Descripción de los datos (variables)</vt:lpstr>
      <vt:lpstr>Descripción de los datos (variables)</vt:lpstr>
      <vt:lpstr>Descripción de los datos (variables)</vt:lpstr>
      <vt:lpstr>Descripción de los datos (variables)</vt:lpstr>
      <vt:lpstr>Preparación de la información</vt:lpstr>
      <vt:lpstr>Modelos utilizados</vt:lpstr>
      <vt:lpstr>Resultados y comparaciones finales</vt:lpstr>
      <vt:lpstr>Resultados y comparaciones finales</vt:lpstr>
      <vt:lpstr>Resultados y comparaciones finales</vt:lpstr>
      <vt:lpstr>Resultados y comparaciones finales</vt:lpstr>
      <vt:lpstr>SAMPLE</vt:lpstr>
      <vt:lpstr>Resultados y comparaciones finales</vt:lpstr>
      <vt:lpstr>Resultados y comparaciones finales</vt:lpstr>
      <vt:lpstr>Resultados y comparaciones finales</vt:lpstr>
      <vt:lpstr>Resultados y comparaciones finales</vt:lpstr>
      <vt:lpstr>Tiempo de ejecucion</vt:lpstr>
      <vt:lpstr>Resultados y comparaciones finales</vt:lpstr>
      <vt:lpstr>Resultados y comparaciones finales</vt:lpstr>
      <vt:lpstr>Resultados y comparaciones finales</vt:lpstr>
      <vt:lpstr>Resultados y comparaciones finales</vt:lpstr>
      <vt:lpstr>Peso de la data pre procesada</vt:lpstr>
      <vt:lpstr>Recomendaciones</vt:lpstr>
      <vt:lpstr>Conclusiones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Johan Callomamani</dc:creator>
  <cp:lastModifiedBy>Johan Callomamani</cp:lastModifiedBy>
  <cp:revision>21</cp:revision>
  <dcterms:created xsi:type="dcterms:W3CDTF">2024-08-03T05:31:13Z</dcterms:created>
  <dcterms:modified xsi:type="dcterms:W3CDTF">2024-08-14T23:33:07Z</dcterms:modified>
</cp:coreProperties>
</file>